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0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8230834"/>
      </p:ext>
    </p:extLst>
  </p:cSld>
  <p:clrMapOvr>
    <a:masterClrMapping/>
  </p:clrMapOvr>
  <p:transition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5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5396670"/>
      </p:ext>
    </p:extLst>
  </p:cSld>
  <p:clrMapOvr>
    <a:masterClrMapping/>
  </p:clrMapOvr>
  <p:transition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599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2953441"/>
      </p:ext>
    </p:extLst>
  </p:cSld>
  <p:clrMapOvr>
    <a:masterClrMapping/>
  </p:clrMapOvr>
  <p:transition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3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51116" y="75416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8169" y="29935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510732158"/>
      </p:ext>
    </p:extLst>
  </p:cSld>
  <p:clrMapOvr>
    <a:masterClrMapping/>
  </p:clrMapOvr>
  <p:transition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9786989"/>
      </p:ext>
    </p:extLst>
  </p:cSld>
  <p:clrMapOvr>
    <a:masterClrMapping/>
  </p:clrMapOvr>
  <p:transition>
    <p:pull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3809553"/>
      </p:ext>
    </p:extLst>
  </p:cSld>
  <p:clrMapOvr>
    <a:masterClrMapping/>
  </p:clrMapOvr>
  <p:transition>
    <p:pull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1032491"/>
      </p:ext>
    </p:extLst>
  </p:cSld>
  <p:clrMapOvr>
    <a:masterClrMapping/>
  </p:clrMapOvr>
  <p:transition>
    <p:pull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9136292"/>
      </p:ext>
    </p:extLst>
  </p:cSld>
  <p:clrMapOvr>
    <a:masterClrMapping/>
  </p:clrMapOvr>
  <p:transition>
    <p:pull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133742"/>
      </p:ext>
    </p:extLst>
  </p:cSld>
  <p:clrMapOvr>
    <a:masterClrMapping/>
  </p:clrMapOvr>
  <p:transition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04521676"/>
      </p:ext>
    </p:extLst>
  </p:cSld>
  <p:clrMapOvr>
    <a:masterClrMapping/>
  </p:clrMapOvr>
  <p:transition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0" y="828563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0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0337436"/>
      </p:ext>
    </p:extLst>
  </p:cSld>
  <p:clrMapOvr>
    <a:masterClrMapping/>
  </p:clrMapOvr>
  <p:transition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1892356"/>
      </p:ext>
    </p:extLst>
  </p:cSld>
  <p:clrMapOvr>
    <a:masterClrMapping/>
  </p:clrMapOvr>
  <p:transition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305912"/>
      </p:ext>
    </p:extLst>
  </p:cSld>
  <p:clrMapOvr>
    <a:masterClrMapping/>
  </p:clrMapOvr>
  <p:transition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9346415"/>
      </p:ext>
    </p:extLst>
  </p:cSld>
  <p:clrMapOvr>
    <a:masterClrMapping/>
  </p:clrMapOvr>
  <p:transition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8754539"/>
      </p:ext>
    </p:extLst>
  </p:cSld>
  <p:clrMapOvr>
    <a:masterClrMapping/>
  </p:clrMapOvr>
  <p:transition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96584310"/>
      </p:ext>
    </p:extLst>
  </p:cSld>
  <p:clrMapOvr>
    <a:masterClrMapping/>
  </p:clrMapOvr>
  <p:transition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4451227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68602" y="609601"/>
            <a:ext cx="244151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2"/>
            <a:ext cx="4451212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5920775"/>
      </p:ext>
    </p:extLst>
  </p:cSld>
  <p:clrMapOvr>
    <a:masterClrMapping/>
  </p:clrMapOvr>
  <p:transition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8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8193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>
    <p:pull dir="ld"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08912" cy="1470025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АНАЛИЗ КАЧЕСТВА ПРОГРАММНОГО ОБЕСПЕЧЕНИЯ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077072"/>
            <a:ext cx="6400800" cy="17526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МДК 03.01 Проектирование и дизайн информационных систем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2060848"/>
            <a:ext cx="8229600" cy="2260848"/>
          </a:xfrm>
        </p:spPr>
        <p:txBody>
          <a:bodyPr>
            <a:normAutofit fontScale="85000" lnSpcReduction="10000"/>
          </a:bodyPr>
          <a:lstStyle/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Эффективность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это связь между результатами использования ПО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задействованных для этого ресурсов (аппаратура, материалы, услуги обслуживающего персонала и т.д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.).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2060848"/>
            <a:ext cx="8229600" cy="2332856"/>
          </a:xfrm>
        </p:spPr>
        <p:txBody>
          <a:bodyPr>
            <a:normAutofit fontScale="92500"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Сопровождение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усилия, которые необходимо потратить на корректировку, совершенствование и адаптацию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случае изменения среды, требований или функциональных спецификаций.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Атрибуты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сопровождения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229600" cy="4752528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3800" b="1" i="1" dirty="0" err="1" smtClean="0">
                <a:latin typeface="Times New Roman" pitchFamily="18" charset="0"/>
                <a:cs typeface="Times New Roman" pitchFamily="18" charset="0"/>
              </a:rPr>
              <a:t>анализированность</a:t>
            </a: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показатель, который определяет необходимые усилия для диагностики причин отказов или идентификации частей, которые нужно модифицировать;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сменяемость 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показатель, который определяет усилия на модификацию, устранение ошибок или внесения изменений в связи с ошибками и новыми возможностями среды функционирования;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стабильность 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атрибут, характеризующий вероятность модификации;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тестируемость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атрибут, характеризующий усилия по проведению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валидации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и верификации.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980728"/>
            <a:ext cx="8229600" cy="4896544"/>
          </a:xfrm>
        </p:spPr>
        <p:txBody>
          <a:bodyPr>
            <a:noAutofit/>
          </a:bodyPr>
          <a:lstStyle/>
          <a:p>
            <a:pPr marL="0" indent="4500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Переносимость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это способность ПО приспосабливаться к работе в случае изменения среды выполнения.</a:t>
            </a:r>
          </a:p>
          <a:p>
            <a:pPr marL="0" indent="4500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основным компонентам среды разработки ИС относят: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Организационные; </a:t>
            </a:r>
          </a:p>
          <a:p>
            <a:pPr marL="0" indent="45000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Технологические;</a:t>
            </a:r>
          </a:p>
          <a:p>
            <a:pPr marL="0" indent="45000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Аппаратные;</a:t>
            </a:r>
          </a:p>
          <a:p>
            <a:pPr marL="0" indent="450000" algn="just">
              <a:lnSpc>
                <a:spcPct val="16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т.д.</a:t>
            </a:r>
          </a:p>
          <a:p>
            <a:pPr marL="0" indent="450000" algn="just">
              <a:lnSpc>
                <a:spcPct val="16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60000"/>
              </a:lnSpc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229600" cy="5865515"/>
          </a:xfrm>
        </p:spPr>
        <p:txBody>
          <a:bodyPr>
            <a:normAutofit/>
          </a:bodyPr>
          <a:lstStyle/>
          <a:p>
            <a:pPr marL="0" indent="36000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Атрибуты переносимости ПО: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адаптивность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тладка;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совместимость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интероперабельность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согласованность.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600" b="1" i="1" u="sng" dirty="0" smtClean="0">
                <a:latin typeface="Times New Roman" pitchFamily="18" charset="0"/>
                <a:cs typeface="Times New Roman" pitchFamily="18" charset="0"/>
              </a:rPr>
              <a:t>Оценивание качества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 - это действия, которые должны определить, в какой степени ПО соответствует своему назначению.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420888"/>
            <a:ext cx="7773338" cy="1596177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593304"/>
            <a:ext cx="8229600" cy="6264696"/>
          </a:xfrm>
        </p:spPr>
        <p:txBody>
          <a:bodyPr>
            <a:noAutofit/>
          </a:bodyPr>
          <a:lstStyle/>
          <a:p>
            <a:pPr marL="0" indent="4500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Качество программного обеспечения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совокупность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свойств,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обусловливающих возможность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использования для удовлетворения определенных в соответствии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назначением потребностей.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Количественные характеристики этих свойств определяются показателями, которые необходимо контролировать и учитывать.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Основными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показателями качества информационных систем являются надежность, достоверность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функциональность,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безопасность,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эффективность и т.д.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764704"/>
            <a:ext cx="8229600" cy="5472608"/>
          </a:xfrm>
        </p:spPr>
        <p:txBody>
          <a:bodyPr>
            <a:normAutofit fontScale="70000" lnSpcReduction="20000"/>
          </a:bodyPr>
          <a:lstStyle/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соответствии с международными и отечественными стандартами оценки уровня качества выделяют два процесса обеспечения качества на протяжении жизненного цикла программного обеспечения:</a:t>
            </a:r>
          </a:p>
          <a:p>
            <a:pPr marL="0" indent="4500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Гарантия качества программного обеспечения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включает в себя действия, которые выполняются на каждом этапе его разработки. Цель состоит в том, чтобы гарантировать соответствие продукта функциональным и нефункциональным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требованиям;</a:t>
            </a:r>
          </a:p>
          <a:p>
            <a:pPr marL="0" indent="4500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Инженерия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качества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это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инженерная дисциплина, занимающаяся принципами и практикой обеспечения и контроля качества продукции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услуг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управление, разработка, эксплуатация и техническое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обслуживание систем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 корпоративных архитектур с высоким стандартом качества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1484784"/>
            <a:ext cx="8229600" cy="3600400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Надежность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множество атрибутов, которые указывают на способность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программного обеспечения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корректно преобразовывать исходные данные в результаты.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Снижение надежности ПО происходит вследствие ошибок в требованиях, проектировании и исполнении.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075240" cy="56207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Атрибуты надежности ПО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8229600" cy="5256584"/>
          </a:xfrm>
        </p:spPr>
        <p:txBody>
          <a:bodyPr>
            <a:noAutofit/>
          </a:bodyPr>
          <a:lstStyle/>
          <a:p>
            <a:pPr marL="0" lvl="0" indent="45000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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безотказность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атрибуты, которые определяют частоту отказов вследствие наличия ошибок в ПО;</a:t>
            </a:r>
          </a:p>
          <a:p>
            <a:pPr marL="0" lvl="0" indent="45000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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устойчивость к ошибкам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атрибуты, которые указывают на обеспечение способности выполнять функции в аномальных условиях (сбои аппаратуры, ошибки в данных и интерфейсах, нарушения в действиях оператора и т.п.);</a:t>
            </a:r>
          </a:p>
          <a:p>
            <a:pPr marL="0" lvl="0" indent="45000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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восстанавливаемость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атрибуты, которые указывают на способность программы к перезапуску для повторного выполнения и восстановления данных после отказов;</a:t>
            </a:r>
          </a:p>
          <a:p>
            <a:pPr marL="0" lvl="0" indent="45000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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согласованность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атрибут, который показывает соответствие действующим стандартам, соглашениям, правилам, законам и распоряжениям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980728"/>
            <a:ext cx="8229600" cy="4824536"/>
          </a:xfrm>
        </p:spPr>
        <p:txBody>
          <a:bodyPr>
            <a:noAutofit/>
          </a:bodyPr>
          <a:lstStyle/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Достоверность 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функционирования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— свойство системы, обусловливающее безошибочность производимых ею преобразований информации.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Достоверность функционирования информационной системы полностью определяется и измеряется достоверностью ее результатной информации.</a:t>
            </a:r>
          </a:p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Достоверность информации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— это свойство информации отражать реально существующие объекты с необходимой точностью. Достоверность информации измеряется вероятностью того, что отражаемое информацией значение параметра отличается от истинного значения этого параметра в пределах необходимой точности.</a:t>
            </a:r>
          </a:p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844824"/>
            <a:ext cx="7772870" cy="3424107"/>
          </a:xfrm>
        </p:spPr>
        <p:txBody>
          <a:bodyPr>
            <a:normAutofit fontScale="85000" lnSpcReduction="10000"/>
          </a:bodyPr>
          <a:lstStyle/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Функциональность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это совокупность свойств, которые определяют способность ПО выполнять в заданной среде упорядоченную последовательность действий для удовлетворения потребительских свойств, заказанных пользователем, в соответствии с требованиями обработки и общесистемных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64807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Атрибуты функциональности ПО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764704"/>
            <a:ext cx="8075240" cy="4713387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функциональная полнота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атрибут, который показывает степень достаточности основных функций для решения специальных задач в соответствии с назначением ПО;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правильность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атрибут, который показывает, как обеспечивается достижение правильных и согласованных результатов;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интероперабельность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или совместимость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атрибуты, которые указывают на способность ПО взаимодействовать с другими системами и средами;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защищенность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атрибуты, которые указывают на возможность предотвращать несанкционированный доступ к программам и данным;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согласованность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атрибут, который указывает на соответствие заданным стандартам, соглашениям, правилам, законам и распоряжениям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229600" cy="5760640"/>
          </a:xfrm>
        </p:spPr>
        <p:txBody>
          <a:bodyPr>
            <a:normAutofit fontScale="85000" lnSpcReduction="10000"/>
          </a:bodyPr>
          <a:lstStyle/>
          <a:p>
            <a:pPr marL="0" indent="4500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Удобство применения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множество атрибутов, характеризующих условия взаимодействия пользователя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ПО. </a:t>
            </a:r>
          </a:p>
          <a:p>
            <a:pPr marL="0" indent="45000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Атрибуты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удобства применения ПО:</a:t>
            </a:r>
          </a:p>
          <a:p>
            <a:pPr marL="0" lvl="0" indent="45000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понятность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определяется, насколько понятны для распознавания логические концепции ПО и условий их применения;</a:t>
            </a:r>
          </a:p>
          <a:p>
            <a:pPr marL="0" lvl="0" indent="45000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легкость обучения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определяется, насколько доступны (легкие) для изучения условия использования;</a:t>
            </a:r>
          </a:p>
          <a:p>
            <a:pPr marL="0" lvl="0" indent="45000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оперативность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характеризуется скоростью реакции системы на действия пользователя;</a:t>
            </a:r>
          </a:p>
          <a:p>
            <a:pPr marL="0" lvl="0" indent="450000" algn="just">
              <a:lnSpc>
                <a:spcPct val="170000"/>
              </a:lnSpc>
              <a:spcBef>
                <a:spcPts val="0"/>
              </a:spcBef>
              <a:buFont typeface="Symbol" pitchFamily="18" charset="2"/>
              <a:buChar char="-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согласованность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определяется соответствием разработки требованиям действующих стандартов, соглашений, правил, законов и распоряжений;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Другая 1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133</Words>
  <Application>Microsoft Office PowerPoint</Application>
  <PresentationFormat>Экран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Капля</vt:lpstr>
      <vt:lpstr>АНАЛИЗ КАЧЕСТВА ПРОГРАММНОГО ОБЕСПЕЧЕНИЯ</vt:lpstr>
      <vt:lpstr>Слайд 2</vt:lpstr>
      <vt:lpstr>Слайд 3</vt:lpstr>
      <vt:lpstr>Слайд 4</vt:lpstr>
      <vt:lpstr>Атрибуты надежности ПО:</vt:lpstr>
      <vt:lpstr>Слайд 6</vt:lpstr>
      <vt:lpstr>Слайд 7</vt:lpstr>
      <vt:lpstr>Атрибуты функциональности ПО:</vt:lpstr>
      <vt:lpstr>Слайд 9</vt:lpstr>
      <vt:lpstr>Слайд 10</vt:lpstr>
      <vt:lpstr>Слайд 11</vt:lpstr>
      <vt:lpstr>Атрибуты сопровождения ПО:</vt:lpstr>
      <vt:lpstr>Слайд 13</vt:lpstr>
      <vt:lpstr>Слайд 14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ПОНЯТИЯ КАЧЕСТВА ИНФОРМАЦИОННОЙ СИСТЕМЫ</dc:title>
  <cp:lastModifiedBy>йцукен</cp:lastModifiedBy>
  <cp:revision>12</cp:revision>
  <dcterms:modified xsi:type="dcterms:W3CDTF">2022-10-21T00:20:25Z</dcterms:modified>
</cp:coreProperties>
</file>